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"/>
  </p:notesMasterIdLst>
  <p:sldIdLst>
    <p:sldId id="289" r:id="rId2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95" autoAdjust="0"/>
    <p:restoredTop sz="94575" autoAdjust="0"/>
  </p:normalViewPr>
  <p:slideViewPr>
    <p:cSldViewPr snapToGrid="0">
      <p:cViewPr>
        <p:scale>
          <a:sx n="75" d="100"/>
          <a:sy n="75" d="100"/>
        </p:scale>
        <p:origin x="-209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542" y="-10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698500"/>
            <a:ext cx="4646612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76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1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b" anchorCtr="0" compatLnSpc="1">
            <a:prstTxWarp prst="textNoShape">
              <a:avLst/>
            </a:prstTxWarp>
          </a:bodyPr>
          <a:lstStyle>
            <a:lvl1pPr defTabSz="936625">
              <a:defRPr sz="1200"/>
            </a:lvl1pPr>
          </a:lstStyle>
          <a:p>
            <a:endParaRPr lang="en-US" altLang="en-US"/>
          </a:p>
        </p:txBody>
      </p:sp>
      <p:sp>
        <p:nvSpPr>
          <p:cNvPr id="276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31263"/>
            <a:ext cx="3038475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44" tIns="46822" rIns="93644" bIns="46822" numCol="1" anchor="b" anchorCtr="0" compatLnSpc="1">
            <a:prstTxWarp prst="textNoShape">
              <a:avLst/>
            </a:prstTxWarp>
          </a:bodyPr>
          <a:lstStyle>
            <a:lvl1pPr algn="r" defTabSz="936625">
              <a:defRPr sz="1200"/>
            </a:lvl1pPr>
          </a:lstStyle>
          <a:p>
            <a:fld id="{EABCCABB-E90A-4135-B659-0F7E874398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0044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219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807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641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912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08673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560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40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723668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04572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45513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" name="Rectangle 52"/>
          <p:cNvSpPr>
            <a:spLocks noChangeArrowheads="1"/>
          </p:cNvSpPr>
          <p:nvPr userDrawn="1"/>
        </p:nvSpPr>
        <p:spPr bwMode="auto">
          <a:xfrm>
            <a:off x="4953000" y="3429000"/>
            <a:ext cx="3886200" cy="3276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692" name="Group 668"/>
          <p:cNvGraphicFramePr>
            <a:graphicFrameLocks noGrp="1"/>
          </p:cNvGraphicFramePr>
          <p:nvPr userDrawn="1"/>
        </p:nvGraphicFramePr>
        <p:xfrm>
          <a:off x="152400" y="152400"/>
          <a:ext cx="8839200" cy="640080"/>
        </p:xfrm>
        <a:graphic>
          <a:graphicData uri="http://schemas.openxmlformats.org/drawingml/2006/table">
            <a:tbl>
              <a:tblPr/>
              <a:tblGrid>
                <a:gridCol w="692150"/>
                <a:gridCol w="1844675"/>
                <a:gridCol w="730250"/>
                <a:gridCol w="730250"/>
                <a:gridCol w="998538"/>
                <a:gridCol w="982662"/>
                <a:gridCol w="1630363"/>
                <a:gridCol w="1230312"/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Name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POW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Due Date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Date submitted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Total points/Grade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           / 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85" name="Group 461"/>
          <p:cNvGraphicFramePr>
            <a:graphicFrameLocks noGrp="1"/>
          </p:cNvGraphicFramePr>
          <p:nvPr userDrawn="1"/>
        </p:nvGraphicFramePr>
        <p:xfrm>
          <a:off x="6172200" y="990600"/>
          <a:ext cx="2819400" cy="2651760"/>
        </p:xfrm>
        <a:graphic>
          <a:graphicData uri="http://schemas.openxmlformats.org/drawingml/2006/table">
            <a:tbl>
              <a:tblPr/>
              <a:tblGrid>
                <a:gridCol w="2819400"/>
              </a:tblGrid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Please attach all scratch work to your final copy.  All work should be on another sheet of paper.  Always write in COMPLETE sentences!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63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“Algebra” may not be used as a strategy.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ALL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submitted work must be in your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writing or typed on a computer.  You must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be able to explain all work on your POW.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207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Remember, the main idea behind these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problems is </a:t>
                      </a: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to be able to explain the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sng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process involved in problem solving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, not only to get a “correct answer.”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471" name="Group 447"/>
          <p:cNvGraphicFramePr>
            <a:graphicFrameLocks noGrp="1"/>
          </p:cNvGraphicFramePr>
          <p:nvPr userDrawn="1"/>
        </p:nvGraphicFramePr>
        <p:xfrm>
          <a:off x="152400" y="2684463"/>
          <a:ext cx="5867400" cy="1051560"/>
        </p:xfrm>
        <a:graphic>
          <a:graphicData uri="http://schemas.openxmlformats.org/drawingml/2006/table">
            <a:tbl>
              <a:tblPr/>
              <a:tblGrid>
                <a:gridCol w="1955800"/>
                <a:gridCol w="1955800"/>
                <a:gridCol w="1955800"/>
              </a:tblGrid>
              <a:tr h="152400"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PROBLEM SOLVING STRATEGIES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127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an organized list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a picture or diagram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look for a pattern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Use or make a table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Brainstorm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Guess and check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47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Work backwards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Make it simpler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1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Act out or use objects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663" name="Group 639"/>
          <p:cNvGraphicFramePr>
            <a:graphicFrameLocks noGrp="1"/>
          </p:cNvGraphicFramePr>
          <p:nvPr userDrawn="1"/>
        </p:nvGraphicFramePr>
        <p:xfrm>
          <a:off x="152400" y="3822700"/>
          <a:ext cx="8839200" cy="2968752"/>
        </p:xfrm>
        <a:graphic>
          <a:graphicData uri="http://schemas.openxmlformats.org/drawingml/2006/table">
            <a:tbl>
              <a:tblPr/>
              <a:tblGrid>
                <a:gridCol w="6477000"/>
                <a:gridCol w="2362200"/>
              </a:tblGrid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1.  STATEMENT: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In your OWN WORDS restate the problem providing enough details to solve the problem.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2.  PROCEDURE: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Solve the problem, then EXPLAIN step by step how you found the solution.  Provide DETAILS!!!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0   1   2   3   4   5   6   7   8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Show ALL your work, steps, drawings or tables.  Label and organize all work on your final copy.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0    1    2    3    4    5    6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65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Name the main strategy that you used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62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d.  Name one strategy that would not work to solve this POW.  Why?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51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3.  CONCLUSION:  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a.  What is your answer?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0     1     2     3     4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8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b.  Could there be other CORRECT answers to this same problem?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0          1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c.  What 6</a:t>
                      </a:r>
                      <a:r>
                        <a:rPr kumimoji="0" lang="en-US" altLang="en-US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th</a:t>
                      </a:r>
                      <a:r>
                        <a:rPr kumimoji="0" lang="en-US" alt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 grade (or higher) math related concept did this POW teach you or reinforce that can be used for future problems?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0         1        2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" y="685800"/>
            <a:ext cx="5867400" cy="1609725"/>
          </a:xfrm>
          <a:prstGeom prst="rect">
            <a:avLst/>
          </a:prstGeom>
          <a:noFill/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1200"/>
              <a:t>One night King Tariq couldn’t sleep, so he went downstairs into the Royal kitchen, where he found a bowl full of mangoes.  Being hungry, he took one-sixth of the mangoes.  Later that same night, Queen Kamy was hungry and couldn’t sleep.  She, too, found the mangoes and took one-fifth of what the King had left.  Still later, Prince Elijah awoke, went to the kitchen, and ate one-fourth of the remaining mangoes.  Even later, his brother, Prince Shyam, ate one-third of what was left.  Finally, Princess Emma ate one-half of what was left, leaving only three mangoes for the servants.  How many mangoes were originally in the bowl?</a:t>
            </a:r>
          </a:p>
        </p:txBody>
      </p:sp>
      <p:sp>
        <p:nvSpPr>
          <p:cNvPr id="45059" name="Text Box 3"/>
          <p:cNvSpPr txBox="1">
            <a:spLocks noChangeArrowheads="1"/>
          </p:cNvSpPr>
          <p:nvPr/>
        </p:nvSpPr>
        <p:spPr bwMode="auto">
          <a:xfrm>
            <a:off x="3378200" y="165100"/>
            <a:ext cx="836613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en-US" sz="1200"/>
              <a:t>Acc – 11B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3333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3333CC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11447</TotalTime>
  <Words>132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Lance Mangham</dc:creator>
  <cp:lastModifiedBy>Lance</cp:lastModifiedBy>
  <cp:revision>108</cp:revision>
  <cp:lastPrinted>2001-04-26T02:59:36Z</cp:lastPrinted>
  <dcterms:created xsi:type="dcterms:W3CDTF">2000-09-03T02:04:07Z</dcterms:created>
  <dcterms:modified xsi:type="dcterms:W3CDTF">2014-05-03T20:50:56Z</dcterms:modified>
</cp:coreProperties>
</file>